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0303838-6A98-4EB2-B1BC-8832DF4B7F6B}">
          <p14:sldIdLst>
            <p14:sldId id="256"/>
            <p14:sldId id="257"/>
          </p14:sldIdLst>
        </p14:section>
        <p14:section name="图像数据的处理方式" id="{7B394EC8-EE1F-48F0-BF6F-26354915FC22}">
          <p14:sldIdLst>
            <p14:sldId id="258"/>
            <p14:sldId id="259"/>
            <p14:sldId id="260"/>
          </p14:sldIdLst>
        </p14:section>
        <p14:section name="图像的样本矩" id="{66D609D7-AA76-40D5-B31C-CA13A61B5101}">
          <p14:sldIdLst>
            <p14:sldId id="261"/>
            <p14:sldId id="262"/>
          </p14:sldIdLst>
        </p14:section>
        <p14:section name="回归分析与梯度下降" id="{3DB4A983-A9FE-4AD3-8606-68713F12C02B}">
          <p14:sldIdLst>
            <p14:sldId id="264"/>
            <p14:sldId id="265"/>
            <p14:sldId id="266"/>
          </p14:sldIdLst>
        </p14:section>
        <p14:section name="神经网络分类的原理与实现" id="{CA255D2B-84F3-4EE4-8A06-E5995D8BDF58}">
          <p14:sldIdLst>
            <p14:sldId id="267"/>
            <p14:sldId id="263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00"/>
    <a:srgbClr val="00FF00"/>
    <a:srgbClr val="0000FF"/>
    <a:srgbClr val="FF0505"/>
    <a:srgbClr val="FF0000"/>
    <a:srgbClr val="F2F2F2"/>
    <a:srgbClr val="990000"/>
    <a:srgbClr val="BB271A"/>
    <a:srgbClr val="D3D3D3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7" autoAdjust="0"/>
    <p:restoredTop sz="90709" autoAdjust="0"/>
  </p:normalViewPr>
  <p:slideViewPr>
    <p:cSldViewPr snapToGrid="0" snapToObjects="1">
      <p:cViewPr varScale="1">
        <p:scale>
          <a:sx n="94" d="100"/>
          <a:sy n="94" d="100"/>
        </p:scale>
        <p:origin x="12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BE1A-EBEC-6E4F-B3D0-9EEBE2490507}" type="datetimeFigureOut">
              <a:rPr kumimoji="1" lang="zh-CN" altLang="en-US" smtClean="0"/>
              <a:t>2024/10/30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10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254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5894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6512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54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8361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1779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431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956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19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51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680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40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269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49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A0B27-4EE5-6442-9424-7A0329C3AC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34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9612BDE-E61E-8D40-84CC-20E6FC2B2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4424" y="2983971"/>
            <a:ext cx="6858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 userDrawn="1"/>
        </p:nvSpPr>
        <p:spPr>
          <a:xfrm>
            <a:off x="609597" y="1402663"/>
            <a:ext cx="7890933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55DDCC-95E7-C241-8F16-FF95178C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79813"/>
            <a:ext cx="6858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6871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5F8BD33-EF1A-2F4F-9028-F2B21C31DF34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4C3A94-BDDD-4E47-AB7A-34C36F28E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193800"/>
            <a:ext cx="7886700" cy="4983163"/>
          </a:xfrm>
        </p:spPr>
        <p:txBody>
          <a:bodyPr vert="eaVert"/>
          <a:lstStyle>
            <a:lvl1pPr marL="273050" indent="-273050">
              <a:buFont typeface="Wingdings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50240B-728E-0F48-8A04-0C32A05C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0086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4BA236-12F6-FF40-9198-D45BCC57C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39872F-0807-7F4C-972A-F69648EDF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 marL="273050" indent="-273050">
              <a:buFont typeface="Wingdings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158626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45"/>
            <a:ext cx="7886700" cy="4971618"/>
          </a:xfrm>
        </p:spPr>
        <p:txBody>
          <a:bodyPr/>
          <a:lstStyle>
            <a:lvl1pPr marL="273050" indent="-273050">
              <a:buFont typeface="Wingdings" pitchFamily="2" charset="2"/>
              <a:buChar char="Ø"/>
              <a:tabLst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507936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D17EA-B5DC-A947-999F-3BA09F29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ACDC9E-5B3C-7649-98A2-66AFDFA0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09155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796F482-9065-2847-BDBA-CA2AAD7F90E6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7850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28EA6A80-1344-BF48-B889-89D21F6E5B08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9009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A25664C-8D68-C241-B3CE-BFFE9E010DAC}"/>
              </a:ext>
            </a:extLst>
          </p:cNvPr>
          <p:cNvSpPr/>
          <p:nvPr userDrawn="1"/>
        </p:nvSpPr>
        <p:spPr>
          <a:xfrm>
            <a:off x="0" y="0"/>
            <a:ext cx="9144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91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0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8EEDE-8712-4841-878C-74D5D95B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1616-E9E6-4D4E-ACF0-05C1DFD7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342900" indent="-342900">
              <a:buFont typeface="Wingdings" pitchFamily="2" charset="2"/>
              <a:buChar char="Ø"/>
              <a:tabLst/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2F38AF-4BDF-CF47-9CD7-01E995084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7490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45CBF-7695-9841-9E88-FF0507BF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EEF8B0-7BDE-1347-9537-8464E4631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D815E-FED2-7E46-854F-1D98CB4B1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57247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3653C1D-1AB8-2940-9069-FF8750FB0529}"/>
              </a:ext>
            </a:extLst>
          </p:cNvPr>
          <p:cNvSpPr/>
          <p:nvPr userDrawn="1"/>
        </p:nvSpPr>
        <p:spPr>
          <a:xfrm>
            <a:off x="0" y="6637866"/>
            <a:ext cx="306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吕天（湖南大学）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589953-7B96-FB4F-8402-3542578EBDD4}"/>
              </a:ext>
            </a:extLst>
          </p:cNvPr>
          <p:cNvSpPr/>
          <p:nvPr userDrawn="1"/>
        </p:nvSpPr>
        <p:spPr>
          <a:xfrm>
            <a:off x="3033000" y="6637867"/>
            <a:ext cx="306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990000"/>
                </a:solidFill>
              </a:rPr>
              <a:t>人工智能和图像处理中的数学统计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2FC661-4AD2-4149-AA6E-FF8BAC2D98DC}"/>
              </a:ext>
            </a:extLst>
          </p:cNvPr>
          <p:cNvSpPr/>
          <p:nvPr userDrawn="1"/>
        </p:nvSpPr>
        <p:spPr>
          <a:xfrm>
            <a:off x="6084000" y="6637866"/>
            <a:ext cx="306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5F5D26-44A1-CA4B-894C-E92F940B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3252C-A6BE-3D4F-B214-1E438BB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BEE2D173-A1B4-0743-B24F-ED5FCAA46973}"/>
              </a:ext>
            </a:extLst>
          </p:cNvPr>
          <p:cNvSpPr txBox="1">
            <a:spLocks/>
          </p:cNvSpPr>
          <p:nvPr userDrawn="1"/>
        </p:nvSpPr>
        <p:spPr>
          <a:xfrm>
            <a:off x="7315201" y="6637865"/>
            <a:ext cx="1017586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rgbClr val="990000"/>
                </a:solidFill>
                <a:latin typeface="Arial" panose="020B0604020202020204" pitchFamily="34" charset="0"/>
                <a:ea typeface="Hiragino Sans GB W3" panose="020B0300000000000000" pitchFamily="34" charset="-128"/>
                <a:cs typeface="Arial" panose="020B0604020202020204" pitchFamily="34" charset="0"/>
              </a:rPr>
              <a:t>2024/10/30</a:t>
            </a:r>
            <a:endParaRPr lang="en-US" sz="1000" dirty="0">
              <a:solidFill>
                <a:srgbClr val="990000"/>
              </a:solidFill>
              <a:latin typeface="Arial" panose="020B0604020202020204" pitchFamily="34" charset="0"/>
              <a:ea typeface="Hiragino Sans GB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90F8A0F8-618D-C14D-9344-B1474CA481D9}"/>
              </a:ext>
            </a:extLst>
          </p:cNvPr>
          <p:cNvSpPr txBox="1">
            <a:spLocks/>
          </p:cNvSpPr>
          <p:nvPr userDrawn="1"/>
        </p:nvSpPr>
        <p:spPr>
          <a:xfrm>
            <a:off x="8515350" y="6637865"/>
            <a:ext cx="546380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11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3050" indent="-2730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itchFamily="2" charset="2"/>
        <a:buChar char="Ø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D09E414-2F98-194E-8665-83053DC49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吕天</a:t>
            </a:r>
            <a:endParaRPr kumimoji="1"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b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湖南大学</a:t>
            </a:r>
            <a:endParaRPr kumimoji="1"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44ABD1-1944-F44C-8802-65FB700370FD}"/>
              </a:ext>
            </a:extLst>
          </p:cNvPr>
          <p:cNvSpPr/>
          <p:nvPr/>
        </p:nvSpPr>
        <p:spPr>
          <a:xfrm>
            <a:off x="4052744" y="5181488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/10/30</a:t>
            </a:r>
            <a:endParaRPr lang="zh-CN" altLang="en-US" sz="14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2D936C-EA6B-6145-AD23-DAD309CA3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人工智能和图像处理中的数学统计</a:t>
            </a:r>
          </a:p>
        </p:txBody>
      </p:sp>
    </p:spTree>
    <p:extLst>
      <p:ext uri="{BB962C8B-B14F-4D97-AF65-F5344CB8AC3E}">
        <p14:creationId xmlns:p14="http://schemas.microsoft.com/office/powerpoint/2010/main" val="3089753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iral_fitting_nn">
            <a:hlinkClick r:id="" action="ppaction://media"/>
            <a:extLst>
              <a:ext uri="{FF2B5EF4-FFF2-40B4-BE49-F238E27FC236}">
                <a16:creationId xmlns:a16="http://schemas.microsoft.com/office/drawing/2014/main" id="{C8E8EB33-E127-F9D4-B257-6DFDD99F0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559" t="9597" r="9531" b="8263"/>
          <a:stretch/>
        </p:blipFill>
        <p:spPr>
          <a:xfrm>
            <a:off x="161237" y="1095349"/>
            <a:ext cx="5364699" cy="53798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非线性回归与神经网络拟合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10A76-00A7-5046-01ED-7B576AAF1B3B}"/>
              </a:ext>
            </a:extLst>
          </p:cNvPr>
          <p:cNvSpPr txBox="1"/>
          <p:nvPr/>
        </p:nvSpPr>
        <p:spPr>
          <a:xfrm>
            <a:off x="3305803" y="2045803"/>
            <a:ext cx="2785462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906EEEF-1DE8-17E3-DACC-ACF647157A48}"/>
                  </a:ext>
                </a:extLst>
              </p:cNvPr>
              <p:cNvSpPr txBox="1"/>
              <p:nvPr/>
            </p:nvSpPr>
            <p:spPr>
              <a:xfrm>
                <a:off x="1811865" y="5615683"/>
                <a:ext cx="5520267" cy="91440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906EEEF-1DE8-17E3-DACC-ACF647157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865" y="5615683"/>
                <a:ext cx="5520267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BE5D395-7A80-0BC8-B94A-EA90E1D83B09}"/>
              </a:ext>
            </a:extLst>
          </p:cNvPr>
          <p:cNvSpPr txBox="1"/>
          <p:nvPr/>
        </p:nvSpPr>
        <p:spPr>
          <a:xfrm>
            <a:off x="468223" y="910909"/>
            <a:ext cx="8460623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FF2B01-2400-B733-7D48-538E9EDBA866}"/>
              </a:ext>
            </a:extLst>
          </p:cNvPr>
          <p:cNvSpPr txBox="1"/>
          <p:nvPr/>
        </p:nvSpPr>
        <p:spPr>
          <a:xfrm>
            <a:off x="5603719" y="2041941"/>
            <a:ext cx="3456827" cy="29378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当数据呈现复杂非线性特征（如螺旋曲线），一元或多项式回归难以拟合。神经网络作为通用拟合器，可通过学习参数方程实现精确拟合。</a:t>
            </a:r>
          </a:p>
        </p:txBody>
      </p:sp>
    </p:spTree>
    <p:extLst>
      <p:ext uri="{BB962C8B-B14F-4D97-AF65-F5344CB8AC3E}">
        <p14:creationId xmlns:p14="http://schemas.microsoft.com/office/powerpoint/2010/main" val="155552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分类的本质：映射到可分离的特征空间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10A76-00A7-5046-01ED-7B576AAF1B3B}"/>
              </a:ext>
            </a:extLst>
          </p:cNvPr>
          <p:cNvSpPr txBox="1"/>
          <p:nvPr/>
        </p:nvSpPr>
        <p:spPr>
          <a:xfrm>
            <a:off x="3305803" y="2045803"/>
            <a:ext cx="2785462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E5D395-7A80-0BC8-B94A-EA90E1D83B09}"/>
                  </a:ext>
                </a:extLst>
              </p:cNvPr>
              <p:cNvSpPr txBox="1"/>
              <p:nvPr/>
            </p:nvSpPr>
            <p:spPr>
              <a:xfrm>
                <a:off x="468223" y="910909"/>
                <a:ext cx="8460623" cy="133533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r>
                  <a:rPr kumimoji="1"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分类任务的本质在于找到能够有效分离不同类别的空间。在此示例中，二维平面无法区分 </a:t>
                </a:r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𝑪𝒍𝒂𝒔𝒔</m:t>
                    </m:r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kumimoji="1"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𝑪𝒍𝒂𝒔𝒔</m:t>
                    </m:r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kumimoji="1"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，但在三维空间中，通过 </a:t>
                </a:r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kumimoji="1"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轴位置实现了清晰分离。</a:t>
                </a:r>
                <a:endParaRPr kumimoji="1"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E5D395-7A80-0BC8-B94A-EA90E1D83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23" y="910909"/>
                <a:ext cx="8460623" cy="1335336"/>
              </a:xfrm>
              <a:prstGeom prst="rect">
                <a:avLst/>
              </a:prstGeom>
              <a:blipFill>
                <a:blip r:embed="rId5"/>
                <a:stretch>
                  <a:fillRect l="-1153" r="-720" b="-5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piral_3d_rotation">
            <a:hlinkClick r:id="" action="ppaction://media"/>
            <a:extLst>
              <a:ext uri="{FF2B5EF4-FFF2-40B4-BE49-F238E27FC236}">
                <a16:creationId xmlns:a16="http://schemas.microsoft.com/office/drawing/2014/main" id="{E46C3BB2-9FE4-D146-BB12-513D24B29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8845" t="19543" r="29081" b="9082"/>
          <a:stretch/>
        </p:blipFill>
        <p:spPr>
          <a:xfrm>
            <a:off x="4607382" y="2343573"/>
            <a:ext cx="4421472" cy="42190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D794EC-90A5-F5A6-3CCA-C8BBAC1505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893" t="9225" r="8986" b="6819"/>
          <a:stretch/>
        </p:blipFill>
        <p:spPr>
          <a:xfrm>
            <a:off x="115147" y="2246245"/>
            <a:ext cx="4350490" cy="42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4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神经网络的分类过程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10A76-00A7-5046-01ED-7B576AAF1B3B}"/>
              </a:ext>
            </a:extLst>
          </p:cNvPr>
          <p:cNvSpPr txBox="1"/>
          <p:nvPr/>
        </p:nvSpPr>
        <p:spPr>
          <a:xfrm>
            <a:off x="3305803" y="2045803"/>
            <a:ext cx="2785462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kumimoji="1" lang="zh-CN" altLang="en-US" sz="20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8348DE7-EE02-7699-09CA-C7F75BC8654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3" y="2514600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6C6A8B9-C128-89DF-0254-8A18C6E95F2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7" y="4611756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4ECEC42-78F2-AFF5-075E-66C477822578}"/>
              </a:ext>
            </a:extLst>
          </p:cNvPr>
          <p:cNvSpPr/>
          <p:nvPr/>
        </p:nvSpPr>
        <p:spPr>
          <a:xfrm>
            <a:off x="3305803" y="2522450"/>
            <a:ext cx="1266197" cy="391810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神经网络模型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2E13F0E-2DC3-DE1D-98C1-BEA6918B2420}"/>
              </a:ext>
            </a:extLst>
          </p:cNvPr>
          <p:cNvCxnSpPr>
            <a:cxnSpLocks/>
          </p:cNvCxnSpPr>
          <p:nvPr/>
        </p:nvCxnSpPr>
        <p:spPr>
          <a:xfrm flipV="1">
            <a:off x="5610487" y="3020207"/>
            <a:ext cx="0" cy="1740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6E01CCE-4744-EDCB-3C62-6A58DBFEF86E}"/>
              </a:ext>
            </a:extLst>
          </p:cNvPr>
          <p:cNvCxnSpPr>
            <a:cxnSpLocks/>
          </p:cNvCxnSpPr>
          <p:nvPr/>
        </p:nvCxnSpPr>
        <p:spPr>
          <a:xfrm>
            <a:off x="5599295" y="4753500"/>
            <a:ext cx="28486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5BC4E402-2AAB-AF67-B0D8-8B835E975C79}"/>
              </a:ext>
            </a:extLst>
          </p:cNvPr>
          <p:cNvSpPr/>
          <p:nvPr/>
        </p:nvSpPr>
        <p:spPr>
          <a:xfrm>
            <a:off x="6091232" y="3504857"/>
            <a:ext cx="164306" cy="164306"/>
          </a:xfrm>
          <a:prstGeom prst="ellipse">
            <a:avLst/>
          </a:prstGeom>
          <a:solidFill>
            <a:srgbClr val="FF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31B2B7D-8697-D3A2-8755-49D7D50A5E32}"/>
              </a:ext>
            </a:extLst>
          </p:cNvPr>
          <p:cNvSpPr/>
          <p:nvPr/>
        </p:nvSpPr>
        <p:spPr>
          <a:xfrm>
            <a:off x="6493376" y="3632563"/>
            <a:ext cx="164306" cy="164306"/>
          </a:xfrm>
          <a:prstGeom prst="ellipse">
            <a:avLst/>
          </a:prstGeom>
          <a:solidFill>
            <a:srgbClr val="FF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DE8C177-D9E6-E6D1-41A5-07975B6F4E8F}"/>
              </a:ext>
            </a:extLst>
          </p:cNvPr>
          <p:cNvSpPr/>
          <p:nvPr/>
        </p:nvSpPr>
        <p:spPr>
          <a:xfrm>
            <a:off x="6207626" y="3912669"/>
            <a:ext cx="164306" cy="164306"/>
          </a:xfrm>
          <a:prstGeom prst="ellipse">
            <a:avLst/>
          </a:prstGeom>
          <a:solidFill>
            <a:srgbClr val="FF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0E5AFA6-F7BB-1085-239A-E2AA20EE27DE}"/>
              </a:ext>
            </a:extLst>
          </p:cNvPr>
          <p:cNvSpPr/>
          <p:nvPr/>
        </p:nvSpPr>
        <p:spPr>
          <a:xfrm>
            <a:off x="6493376" y="3276964"/>
            <a:ext cx="164306" cy="164306"/>
          </a:xfrm>
          <a:prstGeom prst="ellipse">
            <a:avLst/>
          </a:prstGeom>
          <a:solidFill>
            <a:srgbClr val="FF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B82EBCA-EADD-470F-A329-DA301DDA394F}"/>
              </a:ext>
            </a:extLst>
          </p:cNvPr>
          <p:cNvSpPr/>
          <p:nvPr/>
        </p:nvSpPr>
        <p:spPr>
          <a:xfrm>
            <a:off x="7220997" y="4286260"/>
            <a:ext cx="164306" cy="16430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1C297AB-B95E-648D-6947-1B7CC4820B7F}"/>
              </a:ext>
            </a:extLst>
          </p:cNvPr>
          <p:cNvSpPr/>
          <p:nvPr/>
        </p:nvSpPr>
        <p:spPr>
          <a:xfrm>
            <a:off x="7853511" y="4399008"/>
            <a:ext cx="164306" cy="16430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FBAF612-7026-E6D5-12E0-BED66B9D9F1F}"/>
              </a:ext>
            </a:extLst>
          </p:cNvPr>
          <p:cNvSpPr/>
          <p:nvPr/>
        </p:nvSpPr>
        <p:spPr>
          <a:xfrm>
            <a:off x="7504707" y="4496767"/>
            <a:ext cx="164306" cy="16430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B63666C-DFAF-87D9-68B7-D96F724F0806}"/>
              </a:ext>
            </a:extLst>
          </p:cNvPr>
          <p:cNvSpPr/>
          <p:nvPr/>
        </p:nvSpPr>
        <p:spPr>
          <a:xfrm>
            <a:off x="7398643" y="4041001"/>
            <a:ext cx="164306" cy="16430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D607221A-762E-C27D-C1D8-97F78CB63FEE}"/>
              </a:ext>
            </a:extLst>
          </p:cNvPr>
          <p:cNvSpPr/>
          <p:nvPr/>
        </p:nvSpPr>
        <p:spPr>
          <a:xfrm>
            <a:off x="2489250" y="3237485"/>
            <a:ext cx="631391" cy="3750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818A3C2D-81F6-178C-92C8-1965175EE756}"/>
              </a:ext>
            </a:extLst>
          </p:cNvPr>
          <p:cNvSpPr/>
          <p:nvPr/>
        </p:nvSpPr>
        <p:spPr>
          <a:xfrm>
            <a:off x="2478478" y="5395732"/>
            <a:ext cx="631391" cy="3750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659CBCB9-84D3-0921-3BDE-35DA86D49C96}"/>
              </a:ext>
            </a:extLst>
          </p:cNvPr>
          <p:cNvSpPr/>
          <p:nvPr/>
        </p:nvSpPr>
        <p:spPr>
          <a:xfrm>
            <a:off x="4790434" y="4293978"/>
            <a:ext cx="631391" cy="3750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334C92-8696-FC24-A693-C05A918454E8}"/>
              </a:ext>
            </a:extLst>
          </p:cNvPr>
          <p:cNvSpPr txBox="1"/>
          <p:nvPr/>
        </p:nvSpPr>
        <p:spPr>
          <a:xfrm>
            <a:off x="5673140" y="294669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 b="1" dirty="0"/>
              <a:t>猫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1EB198F-3BAE-A36A-2F49-0E103060C3B2}"/>
              </a:ext>
            </a:extLst>
          </p:cNvPr>
          <p:cNvSpPr txBox="1"/>
          <p:nvPr/>
        </p:nvSpPr>
        <p:spPr>
          <a:xfrm>
            <a:off x="7634734" y="371753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 b="1" dirty="0"/>
              <a:t>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0FE8F4-4DBC-93F8-E045-CE1B0A914215}"/>
              </a:ext>
            </a:extLst>
          </p:cNvPr>
          <p:cNvSpPr txBox="1"/>
          <p:nvPr/>
        </p:nvSpPr>
        <p:spPr>
          <a:xfrm>
            <a:off x="468223" y="910909"/>
            <a:ext cx="8460623" cy="13353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神经网络将输入图像转换为特征向量，在特征空间中实现类别分离，使得不同类别易于区分。最终通过决策边界完成猫和狗的分类。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FBA5CA0-53BF-6946-3BD8-74023A2D4161}"/>
              </a:ext>
            </a:extLst>
          </p:cNvPr>
          <p:cNvSpPr txBox="1"/>
          <p:nvPr/>
        </p:nvSpPr>
        <p:spPr>
          <a:xfrm>
            <a:off x="6508154" y="560961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 b="1" dirty="0"/>
              <a:t>猫 </a:t>
            </a:r>
            <a:r>
              <a:rPr kumimoji="1" lang="en-US" altLang="zh-CN" b="1" dirty="0"/>
              <a:t>or </a:t>
            </a:r>
            <a:r>
              <a:rPr kumimoji="1" lang="zh-CN" altLang="en-US" b="1" dirty="0"/>
              <a:t>狗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73469C2-1BAF-5B9C-3D6A-85EDE312AE16}"/>
              </a:ext>
            </a:extLst>
          </p:cNvPr>
          <p:cNvSpPr/>
          <p:nvPr/>
        </p:nvSpPr>
        <p:spPr>
          <a:xfrm rot="5400000">
            <a:off x="6635625" y="5149836"/>
            <a:ext cx="631391" cy="3750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655CBDF-7868-B5F1-B29D-7D44B18A6BA8}"/>
              </a:ext>
            </a:extLst>
          </p:cNvPr>
          <p:cNvSpPr txBox="1"/>
          <p:nvPr/>
        </p:nvSpPr>
        <p:spPr>
          <a:xfrm>
            <a:off x="5421825" y="2620262"/>
            <a:ext cx="914400" cy="3484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algn="l"/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特征向量</a:t>
            </a:r>
          </a:p>
        </p:txBody>
      </p:sp>
    </p:spTree>
    <p:extLst>
      <p:ext uri="{BB962C8B-B14F-4D97-AF65-F5344CB8AC3E}">
        <p14:creationId xmlns:p14="http://schemas.microsoft.com/office/powerpoint/2010/main" val="362553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基于极大似然估计的分类损失函数求解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10A76-00A7-5046-01ED-7B576AAF1B3B}"/>
              </a:ext>
            </a:extLst>
          </p:cNvPr>
          <p:cNvSpPr txBox="1"/>
          <p:nvPr/>
        </p:nvSpPr>
        <p:spPr>
          <a:xfrm>
            <a:off x="3305803" y="2045803"/>
            <a:ext cx="2785462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55A0E9-C5F4-80BF-420B-08EB644FE117}"/>
                  </a:ext>
                </a:extLst>
              </p:cNvPr>
              <p:cNvSpPr txBox="1"/>
              <p:nvPr/>
            </p:nvSpPr>
            <p:spPr>
              <a:xfrm>
                <a:off x="468222" y="1137920"/>
                <a:ext cx="8291576" cy="52936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联合概率表示：</a:t>
                </a:r>
                <a:endParaRPr kumimoji="1"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𝐘</m:t>
                        </m:r>
                      </m:e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𝐗</m:t>
                        </m:r>
                      </m:e>
                    </m:d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sup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𝑃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b="1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𝐲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b="1" i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𝐱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2.</a:t>
                </a: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负对数似然：</a:t>
                </a:r>
                <a:endParaRPr kumimoji="1"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log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𝐘</m:t>
                        </m:r>
                      </m:e>
                      <m:e>
                        <m:r>
                          <a:rPr kumimoji="1" lang="en-US" altLang="zh-CN" b="1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𝐗</m:t>
                        </m:r>
                      </m:e>
                    </m:d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sup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zh-CN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log</m:t>
                        </m:r>
                      </m:e>
                    </m:nary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b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𝐲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b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𝐱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zh-CN" i="1" dirty="0">
                    <a:latin typeface="Cambria Math" panose="02040503050406030204" pitchFamily="18" charset="0"/>
                    <a:ea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3.</a:t>
                </a: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损失函数定义：</a:t>
                </a:r>
                <a:endParaRPr kumimoji="1"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log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kumimoji="1" lang="en-US" altLang="zh-CN" b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𝐘</m:t>
                        </m:r>
                      </m:e>
                      <m:e>
                        <m:r>
                          <a:rPr kumimoji="1" lang="en-US" altLang="zh-CN" b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𝐗</m:t>
                        </m:r>
                      </m:e>
                    </m:d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sup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  <m:r>
                              <m:rPr>
                                <m:lit/>
                              </m:r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其中，每一项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p>
                        <m:r>
                          <m:rPr>
                            <m:lit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m:rPr>
                            <m:lit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m:rPr>
                            <m:lit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m:rPr>
                            <m:lit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表示单个样本的损失，称为</a:t>
                </a:r>
                <a:r>
                  <a:rPr kumimoji="1"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交叉熵损失函数</a:t>
                </a: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，用于衡量分类模型输出的概率分布与真实分布之间的差异</a:t>
                </a:r>
                <a:endParaRPr kumimoji="1"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4.</a:t>
                </a: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交叉熵损失具体形式：</a:t>
                </a:r>
                <a:endParaRPr kumimoji="1"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ℒ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kumimoji="1"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=−</m:t>
                    </m:r>
                    <m:nary>
                      <m:naryPr>
                        <m:chr m:val="∑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log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𝑞</m:t>
                    </m:r>
                  </m:oMath>
                </a14:m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是类别数，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</m:oMath>
                </a14:m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是真实标签，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是模型预测的概率分布</a:t>
                </a:r>
                <a:endParaRPr kumimoji="1"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55A0E9-C5F4-80BF-420B-08EB644FE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22" y="1137920"/>
                <a:ext cx="8291576" cy="5293616"/>
              </a:xfrm>
              <a:prstGeom prst="rect">
                <a:avLst/>
              </a:prstGeom>
              <a:blipFill>
                <a:blip r:embed="rId3"/>
                <a:stretch>
                  <a:fillRect l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5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SOTA</a:t>
            </a:r>
            <a:r>
              <a:rPr lang="zh-CN" altLang="en-US" b="1" dirty="0"/>
              <a:t>：对比学习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4ECEC42-78F2-AFF5-075E-66C477822578}"/>
              </a:ext>
            </a:extLst>
          </p:cNvPr>
          <p:cNvSpPr/>
          <p:nvPr/>
        </p:nvSpPr>
        <p:spPr>
          <a:xfrm>
            <a:off x="3305803" y="2180428"/>
            <a:ext cx="1266197" cy="38225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神经网络模型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2E13F0E-2DC3-DE1D-98C1-BEA6918B2420}"/>
              </a:ext>
            </a:extLst>
          </p:cNvPr>
          <p:cNvCxnSpPr>
            <a:cxnSpLocks/>
          </p:cNvCxnSpPr>
          <p:nvPr/>
        </p:nvCxnSpPr>
        <p:spPr>
          <a:xfrm flipV="1">
            <a:off x="5610487" y="3166794"/>
            <a:ext cx="0" cy="1740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6E01CCE-4744-EDCB-3C62-6A58DBFEF86E}"/>
              </a:ext>
            </a:extLst>
          </p:cNvPr>
          <p:cNvCxnSpPr>
            <a:cxnSpLocks/>
          </p:cNvCxnSpPr>
          <p:nvPr/>
        </p:nvCxnSpPr>
        <p:spPr>
          <a:xfrm>
            <a:off x="5599295" y="4900087"/>
            <a:ext cx="28486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50E5AFA6-F7BB-1085-239A-E2AA20EE27DE}"/>
              </a:ext>
            </a:extLst>
          </p:cNvPr>
          <p:cNvSpPr/>
          <p:nvPr/>
        </p:nvSpPr>
        <p:spPr>
          <a:xfrm>
            <a:off x="5808128" y="3721116"/>
            <a:ext cx="164306" cy="164306"/>
          </a:xfrm>
          <a:prstGeom prst="ellipse">
            <a:avLst/>
          </a:prstGeom>
          <a:solidFill>
            <a:srgbClr val="FF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B63666C-DFAF-87D9-68B7-D96F724F0806}"/>
              </a:ext>
            </a:extLst>
          </p:cNvPr>
          <p:cNvSpPr/>
          <p:nvPr/>
        </p:nvSpPr>
        <p:spPr>
          <a:xfrm>
            <a:off x="6254072" y="4676190"/>
            <a:ext cx="164306" cy="16430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D607221A-762E-C27D-C1D8-97F78CB63FEE}"/>
              </a:ext>
            </a:extLst>
          </p:cNvPr>
          <p:cNvSpPr/>
          <p:nvPr/>
        </p:nvSpPr>
        <p:spPr>
          <a:xfrm>
            <a:off x="2489250" y="2895462"/>
            <a:ext cx="631391" cy="3750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818A3C2D-81F6-178C-92C8-1965175EE756}"/>
              </a:ext>
            </a:extLst>
          </p:cNvPr>
          <p:cNvSpPr/>
          <p:nvPr/>
        </p:nvSpPr>
        <p:spPr>
          <a:xfrm>
            <a:off x="2478478" y="5053709"/>
            <a:ext cx="631391" cy="3750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659CBCB9-84D3-0921-3BDE-35DA86D49C96}"/>
              </a:ext>
            </a:extLst>
          </p:cNvPr>
          <p:cNvSpPr/>
          <p:nvPr/>
        </p:nvSpPr>
        <p:spPr>
          <a:xfrm>
            <a:off x="4790434" y="3951955"/>
            <a:ext cx="631391" cy="3750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334C92-8696-FC24-A693-C05A918454E8}"/>
              </a:ext>
            </a:extLst>
          </p:cNvPr>
          <p:cNvSpPr txBox="1"/>
          <p:nvPr/>
        </p:nvSpPr>
        <p:spPr>
          <a:xfrm>
            <a:off x="6133520" y="3106790"/>
            <a:ext cx="2015919" cy="51839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 sz="1400" b="1" dirty="0"/>
              <a:t>一张非</a:t>
            </a:r>
            <a:r>
              <a:rPr kumimoji="1" lang="en-US" altLang="zh-CN" sz="1400" b="1" dirty="0"/>
              <a:t>AI</a:t>
            </a:r>
            <a:r>
              <a:rPr kumimoji="1" lang="zh-CN" altLang="en-US" sz="1400" b="1" dirty="0"/>
              <a:t>生成的图像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0FE8F4-4DBC-93F8-E045-CE1B0A914215}"/>
              </a:ext>
            </a:extLst>
          </p:cNvPr>
          <p:cNvSpPr txBox="1"/>
          <p:nvPr/>
        </p:nvSpPr>
        <p:spPr>
          <a:xfrm>
            <a:off x="468223" y="910909"/>
            <a:ext cx="8460623" cy="13353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kumimoji="1"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模型将图像和文本映射到同一特征空间中，通过计算特征向量的相似度来区分不同类别。该方法支持跨模态分类，使模型能够区分真实图像与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生成的图像</a:t>
            </a:r>
            <a:r>
              <a:rPr kumimoji="1"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，实现更精确的分类效果。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655CBDF-7868-B5F1-B29D-7D44B18A6BA8}"/>
              </a:ext>
            </a:extLst>
          </p:cNvPr>
          <p:cNvSpPr txBox="1"/>
          <p:nvPr/>
        </p:nvSpPr>
        <p:spPr>
          <a:xfrm>
            <a:off x="5421825" y="2766849"/>
            <a:ext cx="914400" cy="3484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algn="l"/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特征向量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D100805-FFE2-6A34-F723-E9BE7E34169F}"/>
              </a:ext>
            </a:extLst>
          </p:cNvPr>
          <p:cNvSpPr/>
          <p:nvPr/>
        </p:nvSpPr>
        <p:spPr>
          <a:xfrm>
            <a:off x="6091869" y="3455439"/>
            <a:ext cx="164306" cy="164306"/>
          </a:xfrm>
          <a:prstGeom prst="ellipse">
            <a:avLst/>
          </a:prstGeom>
          <a:solidFill>
            <a:srgbClr val="FF0505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36709E-A971-9A19-236C-525293A5CDBB}"/>
              </a:ext>
            </a:extLst>
          </p:cNvPr>
          <p:cNvSpPr txBox="1"/>
          <p:nvPr/>
        </p:nvSpPr>
        <p:spPr>
          <a:xfrm>
            <a:off x="7023596" y="4222497"/>
            <a:ext cx="2015919" cy="51839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zh-CN" altLang="en-US" sz="1400" b="1" dirty="0"/>
              <a:t>一张</a:t>
            </a:r>
            <a:r>
              <a:rPr kumimoji="1" lang="en-US" altLang="zh-CN" sz="1400" b="1" dirty="0"/>
              <a:t>AI</a:t>
            </a:r>
            <a:r>
              <a:rPr kumimoji="1" lang="zh-CN" altLang="en-US" sz="1400" b="1" dirty="0"/>
              <a:t>生成的图像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218DB1E-165C-CB70-9F41-78AF368A6F2E}"/>
              </a:ext>
            </a:extLst>
          </p:cNvPr>
          <p:cNvSpPr/>
          <p:nvPr/>
        </p:nvSpPr>
        <p:spPr>
          <a:xfrm>
            <a:off x="6772415" y="4440565"/>
            <a:ext cx="164306" cy="164306"/>
          </a:xfrm>
          <a:prstGeom prst="ellipse">
            <a:avLst/>
          </a:prstGeom>
          <a:solidFill>
            <a:srgbClr val="0000FF"/>
          </a:solidFill>
          <a:ln w="28575">
            <a:solidFill>
              <a:srgbClr val="007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蓝色头发的人&#10;&#10;描述已自动生成">
            <a:extLst>
              <a:ext uri="{FF2B5EF4-FFF2-40B4-BE49-F238E27FC236}">
                <a16:creationId xmlns:a16="http://schemas.microsoft.com/office/drawing/2014/main" id="{25A20DE6-E830-E32E-AE8A-D3252DC8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6" y="4199083"/>
            <a:ext cx="1645920" cy="1645920"/>
          </a:xfrm>
          <a:prstGeom prst="rect">
            <a:avLst/>
          </a:prstGeom>
        </p:spPr>
      </p:pic>
      <p:pic>
        <p:nvPicPr>
          <p:cNvPr id="23" name="图片 22" descr="男人在打电话&#10;&#10;描述已自动生成">
            <a:extLst>
              <a:ext uri="{FF2B5EF4-FFF2-40B4-BE49-F238E27FC236}">
                <a16:creationId xmlns:a16="http://schemas.microsoft.com/office/drawing/2014/main" id="{19904E80-1BDD-BEA0-4CD7-BBB65625E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22" y="2205308"/>
            <a:ext cx="1645920" cy="164592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E2E817-065B-4299-3EDC-08EF795F17AB}"/>
              </a:ext>
            </a:extLst>
          </p:cNvPr>
          <p:cNvSpPr txBox="1"/>
          <p:nvPr/>
        </p:nvSpPr>
        <p:spPr>
          <a:xfrm>
            <a:off x="798549" y="3803893"/>
            <a:ext cx="914400" cy="3484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algn="l"/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真实图像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9F4F33-EAEA-0D22-B20B-F5FEDF3D89D3}"/>
              </a:ext>
            </a:extLst>
          </p:cNvPr>
          <p:cNvSpPr txBox="1"/>
          <p:nvPr/>
        </p:nvSpPr>
        <p:spPr>
          <a:xfrm>
            <a:off x="829883" y="5797668"/>
            <a:ext cx="914400" cy="3484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algn="l"/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虚假图像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23F6665-C7DE-87FA-37EA-5C3E73429CA2}"/>
              </a:ext>
            </a:extLst>
          </p:cNvPr>
          <p:cNvSpPr txBox="1"/>
          <p:nvPr/>
        </p:nvSpPr>
        <p:spPr>
          <a:xfrm>
            <a:off x="177379" y="6147113"/>
            <a:ext cx="866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Radford A, et al. Learning transferable visual models from natural language supervision.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ICML, 2021.</a:t>
            </a:r>
          </a:p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Ojha U, et al. Towards universal fake image detectors that generalize across generative models. CVPR, 2023.</a:t>
            </a:r>
            <a:endParaRPr lang="zh-CN" altLang="en-US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52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2679D94F-EB21-0E12-C0B9-B405A1C923E2}"/>
              </a:ext>
            </a:extLst>
          </p:cNvPr>
          <p:cNvSpPr txBox="1"/>
          <p:nvPr/>
        </p:nvSpPr>
        <p:spPr>
          <a:xfrm>
            <a:off x="2467484" y="2596617"/>
            <a:ext cx="4209032" cy="1354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kumimoji="1" lang="en-US" altLang="zh-CN" sz="9600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kumimoji="1" lang="zh-CN" alt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8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B8B07-8AC8-D642-AA1B-FCCF8E29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A9DFB0-3A6E-5747-B1E1-BBCD41B5A9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205345"/>
            <a:ext cx="7886700" cy="4971618"/>
          </a:xfrm>
        </p:spPr>
        <p:txBody>
          <a:bodyPr anchor="ctr" anchorCtr="0">
            <a:norm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b="1" dirty="0"/>
              <a:t>图像数据的处理方式</a:t>
            </a:r>
            <a:endParaRPr kumimoji="1" lang="en-US" altLang="zh-CN" sz="3200" b="1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b="1" dirty="0"/>
              <a:t>图像的样本矩 </a:t>
            </a:r>
            <a:endParaRPr kumimoji="1" lang="en-US" altLang="zh-CN" sz="3200" b="1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b="1" dirty="0"/>
              <a:t>回归分析与梯度下降</a:t>
            </a:r>
            <a:endParaRPr kumimoji="1" lang="en-US" altLang="zh-CN" sz="3200" b="1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3200" b="1" dirty="0"/>
              <a:t>神经网络分类的原理与实现</a:t>
            </a:r>
            <a:endParaRPr kumimoji="1"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385820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图像数据的处理方式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DAD6A1-772F-9DEF-FFEE-5A124BFD70D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8" y="2098595"/>
            <a:ext cx="2286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6005CE-BD01-A3A6-36F7-23D9751820F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767" y="4212912"/>
            <a:ext cx="2286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双括号 6">
            <a:extLst>
              <a:ext uri="{FF2B5EF4-FFF2-40B4-BE49-F238E27FC236}">
                <a16:creationId xmlns:a16="http://schemas.microsoft.com/office/drawing/2014/main" id="{1BBC4B92-D425-C47C-194C-F7550C896488}"/>
              </a:ext>
            </a:extLst>
          </p:cNvPr>
          <p:cNvSpPr/>
          <p:nvPr/>
        </p:nvSpPr>
        <p:spPr>
          <a:xfrm>
            <a:off x="5118659" y="2230020"/>
            <a:ext cx="2389734" cy="1828800"/>
          </a:xfrm>
          <a:prstGeom prst="bracketPair">
            <a:avLst>
              <a:gd name="adj" fmla="val 700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1FA502-7747-F94F-D750-794D772EB8EC}"/>
              </a:ext>
            </a:extLst>
          </p:cNvPr>
          <p:cNvSpPr txBox="1"/>
          <p:nvPr/>
        </p:nvSpPr>
        <p:spPr>
          <a:xfrm>
            <a:off x="5226234" y="2251690"/>
            <a:ext cx="415498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C79258-F93E-45E8-1DF8-7A76F1C63A23}"/>
              </a:ext>
            </a:extLst>
          </p:cNvPr>
          <p:cNvSpPr txBox="1"/>
          <p:nvPr/>
        </p:nvSpPr>
        <p:spPr>
          <a:xfrm>
            <a:off x="5641170" y="2251690"/>
            <a:ext cx="530915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169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84AAC0-9B96-63CB-46C0-0EDF114915CC}"/>
              </a:ext>
            </a:extLst>
          </p:cNvPr>
          <p:cNvSpPr txBox="1"/>
          <p:nvPr/>
        </p:nvSpPr>
        <p:spPr>
          <a:xfrm>
            <a:off x="5168525" y="2580028"/>
            <a:ext cx="530915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109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66F5DC-59BD-0C2C-5112-7D75A1FF8AD7}"/>
              </a:ext>
            </a:extLst>
          </p:cNvPr>
          <p:cNvSpPr txBox="1"/>
          <p:nvPr/>
        </p:nvSpPr>
        <p:spPr>
          <a:xfrm>
            <a:off x="5641169" y="2584106"/>
            <a:ext cx="530915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B35A1D-FEAB-F1D2-6486-A5AABACAEE66}"/>
              </a:ext>
            </a:extLst>
          </p:cNvPr>
          <p:cNvSpPr txBox="1"/>
          <p:nvPr/>
        </p:nvSpPr>
        <p:spPr>
          <a:xfrm>
            <a:off x="6420163" y="3253229"/>
            <a:ext cx="530915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E0E0CF-ECFB-137E-DF42-E3CBDE27A4F9}"/>
              </a:ext>
            </a:extLst>
          </p:cNvPr>
          <p:cNvSpPr txBox="1"/>
          <p:nvPr/>
        </p:nvSpPr>
        <p:spPr>
          <a:xfrm>
            <a:off x="6871921" y="3249852"/>
            <a:ext cx="530915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119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5C5ADC-5758-2614-8C4D-3A8A84A82B37}"/>
              </a:ext>
            </a:extLst>
          </p:cNvPr>
          <p:cNvSpPr txBox="1"/>
          <p:nvPr/>
        </p:nvSpPr>
        <p:spPr>
          <a:xfrm>
            <a:off x="6417404" y="3595431"/>
            <a:ext cx="530915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C96235-80DF-E967-F940-2764D37A842E}"/>
              </a:ext>
            </a:extLst>
          </p:cNvPr>
          <p:cNvSpPr txBox="1"/>
          <p:nvPr/>
        </p:nvSpPr>
        <p:spPr>
          <a:xfrm>
            <a:off x="6874680" y="3599509"/>
            <a:ext cx="530915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EF4F45-04A4-B70E-38C4-1406AED6EBF7}"/>
              </a:ext>
            </a:extLst>
          </p:cNvPr>
          <p:cNvSpPr txBox="1"/>
          <p:nvPr/>
        </p:nvSpPr>
        <p:spPr>
          <a:xfrm>
            <a:off x="6662243" y="2415352"/>
            <a:ext cx="599355" cy="4638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1E18C8-F5AF-3E85-A178-68EBF0DE9BC1}"/>
              </a:ext>
            </a:extLst>
          </p:cNvPr>
          <p:cNvSpPr txBox="1"/>
          <p:nvPr/>
        </p:nvSpPr>
        <p:spPr>
          <a:xfrm>
            <a:off x="5589411" y="3329752"/>
            <a:ext cx="599355" cy="4638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双括号 17">
            <a:extLst>
              <a:ext uri="{FF2B5EF4-FFF2-40B4-BE49-F238E27FC236}">
                <a16:creationId xmlns:a16="http://schemas.microsoft.com/office/drawing/2014/main" id="{5B99F9FE-E8CB-52C2-3BFB-825786E6EE68}"/>
              </a:ext>
            </a:extLst>
          </p:cNvPr>
          <p:cNvSpPr/>
          <p:nvPr/>
        </p:nvSpPr>
        <p:spPr>
          <a:xfrm>
            <a:off x="6223134" y="4461774"/>
            <a:ext cx="2389734" cy="1828800"/>
          </a:xfrm>
          <a:prstGeom prst="bracketPair">
            <a:avLst>
              <a:gd name="adj" fmla="val 4902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BE4791-5ADB-0325-30BE-F290D884EEE3}"/>
              </a:ext>
            </a:extLst>
          </p:cNvPr>
          <p:cNvSpPr txBox="1"/>
          <p:nvPr/>
        </p:nvSpPr>
        <p:spPr>
          <a:xfrm>
            <a:off x="6273001" y="4483444"/>
            <a:ext cx="53091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219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0DAF0B-4F18-2F7F-FC8E-AB0A8E0C3682}"/>
              </a:ext>
            </a:extLst>
          </p:cNvPr>
          <p:cNvSpPr txBox="1"/>
          <p:nvPr/>
        </p:nvSpPr>
        <p:spPr>
          <a:xfrm>
            <a:off x="6803353" y="4483444"/>
            <a:ext cx="415499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F89155-7BAD-4A4E-9643-521F597302D5}"/>
              </a:ext>
            </a:extLst>
          </p:cNvPr>
          <p:cNvSpPr txBox="1"/>
          <p:nvPr/>
        </p:nvSpPr>
        <p:spPr>
          <a:xfrm>
            <a:off x="6330708" y="4811782"/>
            <a:ext cx="415499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64F471-D5F2-14B8-2FF1-0C39B9847C37}"/>
              </a:ext>
            </a:extLst>
          </p:cNvPr>
          <p:cNvSpPr txBox="1"/>
          <p:nvPr/>
        </p:nvSpPr>
        <p:spPr>
          <a:xfrm>
            <a:off x="6745644" y="4815860"/>
            <a:ext cx="53091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154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8713563-D7D9-81C6-F02A-77C71D93DCD5}"/>
              </a:ext>
            </a:extLst>
          </p:cNvPr>
          <p:cNvSpPr txBox="1"/>
          <p:nvPr/>
        </p:nvSpPr>
        <p:spPr>
          <a:xfrm>
            <a:off x="7524638" y="5484983"/>
            <a:ext cx="530915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EB0166-D9A8-28FF-2BC6-6EE9AD34B0B4}"/>
              </a:ext>
            </a:extLst>
          </p:cNvPr>
          <p:cNvSpPr txBox="1"/>
          <p:nvPr/>
        </p:nvSpPr>
        <p:spPr>
          <a:xfrm>
            <a:off x="7976396" y="5481606"/>
            <a:ext cx="530915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44C38C-3C29-4F04-5BC3-1A509C0E7117}"/>
              </a:ext>
            </a:extLst>
          </p:cNvPr>
          <p:cNvSpPr txBox="1"/>
          <p:nvPr/>
        </p:nvSpPr>
        <p:spPr>
          <a:xfrm>
            <a:off x="7521879" y="5827185"/>
            <a:ext cx="530915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C7F2B5-84B3-7CDD-3687-3186D33A4E5A}"/>
              </a:ext>
            </a:extLst>
          </p:cNvPr>
          <p:cNvSpPr txBox="1"/>
          <p:nvPr/>
        </p:nvSpPr>
        <p:spPr>
          <a:xfrm>
            <a:off x="7979155" y="5831263"/>
            <a:ext cx="530915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7A3883-70D3-75BB-FC3C-F25BF2A5EAB6}"/>
              </a:ext>
            </a:extLst>
          </p:cNvPr>
          <p:cNvSpPr txBox="1"/>
          <p:nvPr/>
        </p:nvSpPr>
        <p:spPr>
          <a:xfrm>
            <a:off x="7766718" y="4647106"/>
            <a:ext cx="599355" cy="4638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6EAFF0F-8F02-52ED-209C-10286171D0F8}"/>
              </a:ext>
            </a:extLst>
          </p:cNvPr>
          <p:cNvSpPr txBox="1"/>
          <p:nvPr/>
        </p:nvSpPr>
        <p:spPr>
          <a:xfrm>
            <a:off x="6693886" y="5561506"/>
            <a:ext cx="599355" cy="4638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FD5AE8-0603-8FB8-EF11-F7AC198CE433}"/>
              </a:ext>
            </a:extLst>
          </p:cNvPr>
          <p:cNvSpPr txBox="1"/>
          <p:nvPr/>
        </p:nvSpPr>
        <p:spPr>
          <a:xfrm>
            <a:off x="468223" y="1012510"/>
            <a:ext cx="8460623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传统数学建模多使用表格数据集，样本和特征以行列形式呈现。图像数据则需转换为矩阵形式以便分析。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74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RGB</a:t>
            </a:r>
            <a:r>
              <a:rPr lang="zh-CN" altLang="en-US" b="1" dirty="0"/>
              <a:t>彩色图像分解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FD5AE8-0603-8FB8-EF11-F7AC198CE433}"/>
              </a:ext>
            </a:extLst>
          </p:cNvPr>
          <p:cNvSpPr txBox="1"/>
          <p:nvPr/>
        </p:nvSpPr>
        <p:spPr>
          <a:xfrm>
            <a:off x="468223" y="1012510"/>
            <a:ext cx="8460623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图像可以视为由红、绿、蓝三个通道的矩阵叠加组成。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E352A5-4934-2363-9498-09666669DDD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97669"/>
            <a:ext cx="2286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FAA1C-6FCE-0F86-3214-48BF95AA715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duotone>
              <a:prstClr val="black"/>
              <a:srgbClr val="00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74" y="2268759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FECA06F-3360-EF43-8E5B-0DC89850434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990" y="3260250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DAD6A1-772F-9DEF-FFEE-5A124BFD70D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90" y="4274543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0C8B6FB-06F5-A083-3F84-1238E7DF3783}"/>
              </a:ext>
            </a:extLst>
          </p:cNvPr>
          <p:cNvCxnSpPr/>
          <p:nvPr/>
        </p:nvCxnSpPr>
        <p:spPr>
          <a:xfrm flipH="1">
            <a:off x="4934590" y="2284127"/>
            <a:ext cx="1828800" cy="1990416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8611ABB-0E68-F7CE-5F72-199648000D4A}"/>
              </a:ext>
            </a:extLst>
          </p:cNvPr>
          <p:cNvCxnSpPr/>
          <p:nvPr/>
        </p:nvCxnSpPr>
        <p:spPr>
          <a:xfrm flipH="1">
            <a:off x="6763390" y="4093842"/>
            <a:ext cx="1828800" cy="1990416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A05483E-2F92-9F8C-9B6D-665F2D0A914D}"/>
              </a:ext>
            </a:extLst>
          </p:cNvPr>
          <p:cNvSpPr txBox="1"/>
          <p:nvPr/>
        </p:nvSpPr>
        <p:spPr>
          <a:xfrm>
            <a:off x="6569849" y="6061208"/>
            <a:ext cx="649537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红色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2A2F06-A12F-C586-6E35-A7443F216E6A}"/>
              </a:ext>
            </a:extLst>
          </p:cNvPr>
          <p:cNvSpPr txBox="1"/>
          <p:nvPr/>
        </p:nvSpPr>
        <p:spPr>
          <a:xfrm>
            <a:off x="7546562" y="5083669"/>
            <a:ext cx="649537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00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绿色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F12FB7A-870E-1734-53D2-C217AF561564}"/>
              </a:ext>
            </a:extLst>
          </p:cNvPr>
          <p:cNvSpPr txBox="1"/>
          <p:nvPr/>
        </p:nvSpPr>
        <p:spPr>
          <a:xfrm>
            <a:off x="8460962" y="4101402"/>
            <a:ext cx="649537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蓝色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1572BA0-DF80-0591-530E-AECB2EB87791}"/>
              </a:ext>
            </a:extLst>
          </p:cNvPr>
          <p:cNvCxnSpPr>
            <a:cxnSpLocks/>
          </p:cNvCxnSpPr>
          <p:nvPr/>
        </p:nvCxnSpPr>
        <p:spPr>
          <a:xfrm>
            <a:off x="3476774" y="3857386"/>
            <a:ext cx="10296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0E358CCB-8E3E-6011-5648-C6F372FD8325}"/>
              </a:ext>
            </a:extLst>
          </p:cNvPr>
          <p:cNvSpPr txBox="1"/>
          <p:nvPr/>
        </p:nvSpPr>
        <p:spPr>
          <a:xfrm>
            <a:off x="974432" y="2371618"/>
            <a:ext cx="1598279" cy="39781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224 x 224 x 3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6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1688F1E-DC99-86A3-B53C-555F1DAF4799}"/>
              </a:ext>
            </a:extLst>
          </p:cNvPr>
          <p:cNvCxnSpPr>
            <a:cxnSpLocks/>
          </p:cNvCxnSpPr>
          <p:nvPr/>
        </p:nvCxnSpPr>
        <p:spPr>
          <a:xfrm>
            <a:off x="3035193" y="5620654"/>
            <a:ext cx="9989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DE8FD16-395F-7FFE-4998-368690C445FE}"/>
              </a:ext>
            </a:extLst>
          </p:cNvPr>
          <p:cNvCxnSpPr>
            <a:cxnSpLocks/>
          </p:cNvCxnSpPr>
          <p:nvPr/>
        </p:nvCxnSpPr>
        <p:spPr>
          <a:xfrm>
            <a:off x="4133507" y="4292598"/>
            <a:ext cx="9840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1AB412A-2A40-B32C-9D38-11683DAC41C3}"/>
              </a:ext>
            </a:extLst>
          </p:cNvPr>
          <p:cNvCxnSpPr>
            <a:cxnSpLocks/>
          </p:cNvCxnSpPr>
          <p:nvPr/>
        </p:nvCxnSpPr>
        <p:spPr>
          <a:xfrm>
            <a:off x="5117566" y="3042878"/>
            <a:ext cx="9374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DDA3865-BAEA-A340-4F2C-4B101721F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678827"/>
              </p:ext>
            </p:extLst>
          </p:nvPr>
        </p:nvGraphicFramePr>
        <p:xfrm>
          <a:off x="6946101" y="2295778"/>
          <a:ext cx="1645920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21335796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62324374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49918648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169218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44812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7767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243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79683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253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249681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RGB</a:t>
            </a:r>
            <a:r>
              <a:rPr lang="zh-CN" altLang="en-US" b="1" dirty="0"/>
              <a:t>彩色图像分解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FD5AE8-0603-8FB8-EF11-F7AC198CE433}"/>
              </a:ext>
            </a:extLst>
          </p:cNvPr>
          <p:cNvSpPr txBox="1"/>
          <p:nvPr/>
        </p:nvSpPr>
        <p:spPr>
          <a:xfrm>
            <a:off x="468223" y="1012510"/>
            <a:ext cx="8460623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每个颜色通道可表示为一个独立的二维数组。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FAA1C-6FCE-0F86-3214-48BF95AA715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duotone>
              <a:prstClr val="black"/>
              <a:srgbClr val="00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07" y="2265042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FECA06F-3360-EF43-8E5B-0DC89850434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23" y="3256533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DAD6A1-772F-9DEF-FFEE-5A124BFD70D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3" y="4270826"/>
            <a:ext cx="18288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0C8B6FB-06F5-A083-3F84-1238E7DF3783}"/>
              </a:ext>
            </a:extLst>
          </p:cNvPr>
          <p:cNvCxnSpPr/>
          <p:nvPr/>
        </p:nvCxnSpPr>
        <p:spPr>
          <a:xfrm flipH="1">
            <a:off x="468223" y="2280410"/>
            <a:ext cx="1828800" cy="1990416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8611ABB-0E68-F7CE-5F72-199648000D4A}"/>
              </a:ext>
            </a:extLst>
          </p:cNvPr>
          <p:cNvCxnSpPr/>
          <p:nvPr/>
        </p:nvCxnSpPr>
        <p:spPr>
          <a:xfrm flipH="1">
            <a:off x="2297023" y="4090125"/>
            <a:ext cx="1828800" cy="1990416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CCBDB88-9820-7E0D-731A-5E094D68C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470673"/>
              </p:ext>
            </p:extLst>
          </p:nvPr>
        </p:nvGraphicFramePr>
        <p:xfrm>
          <a:off x="5901338" y="3517021"/>
          <a:ext cx="1645920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21335796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62324374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49918648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169218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44812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7767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243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79683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253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24968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9BC48AF-5CCA-EAB6-060E-B18B33732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386488"/>
              </p:ext>
            </p:extLst>
          </p:nvPr>
        </p:nvGraphicFramePr>
        <p:xfrm>
          <a:off x="4705605" y="4861284"/>
          <a:ext cx="1645920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21335796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62324374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49918648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1692182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44812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174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7767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79683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249681"/>
                  </a:ext>
                </a:extLst>
              </a:tr>
            </a:tbl>
          </a:graphicData>
        </a:graphic>
      </p:graphicFrame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7D69E8B-C7D5-ED87-D5FD-CF859F460F13}"/>
              </a:ext>
            </a:extLst>
          </p:cNvPr>
          <p:cNvCxnSpPr>
            <a:cxnSpLocks/>
          </p:cNvCxnSpPr>
          <p:nvPr/>
        </p:nvCxnSpPr>
        <p:spPr>
          <a:xfrm flipH="1">
            <a:off x="4713289" y="2295316"/>
            <a:ext cx="2225128" cy="256596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78974A2-50D9-8CFB-4232-8DE7A73029C9}"/>
              </a:ext>
            </a:extLst>
          </p:cNvPr>
          <p:cNvCxnSpPr>
            <a:cxnSpLocks/>
          </p:cNvCxnSpPr>
          <p:nvPr/>
        </p:nvCxnSpPr>
        <p:spPr>
          <a:xfrm flipH="1">
            <a:off x="6359209" y="3931338"/>
            <a:ext cx="2225128" cy="256596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5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图像的样本矩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FD5AE8-0603-8FB8-EF11-F7AC198CE433}"/>
              </a:ext>
            </a:extLst>
          </p:cNvPr>
          <p:cNvSpPr txBox="1"/>
          <p:nvPr/>
        </p:nvSpPr>
        <p:spPr>
          <a:xfrm>
            <a:off x="468223" y="1012510"/>
            <a:ext cx="8460623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图像矩是指图像的某些特定像素灰度的加权平均值（矩），或者是图像具有类似功能或意义的属性。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10A76-00A7-5046-01ED-7B576AAF1B3B}"/>
              </a:ext>
            </a:extLst>
          </p:cNvPr>
          <p:cNvSpPr txBox="1"/>
          <p:nvPr/>
        </p:nvSpPr>
        <p:spPr>
          <a:xfrm>
            <a:off x="3305803" y="2045803"/>
            <a:ext cx="2785462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55A0E9-C5F4-80BF-420B-08EB644FE117}"/>
                  </a:ext>
                </a:extLst>
              </p:cNvPr>
              <p:cNvSpPr txBox="1"/>
              <p:nvPr/>
            </p:nvSpPr>
            <p:spPr>
              <a:xfrm>
                <a:off x="468222" y="1926908"/>
                <a:ext cx="8291576" cy="450462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r>
                  <a:rPr kumimoji="1"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原始矩</a:t>
                </a:r>
                <a:r>
                  <a:rPr kumimoji="1"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kumimoji="1" lang="zh-CN" altLang="en-US" sz="2400" dirty="0"/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𝐼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</m:d>
                    <m:r>
                      <a:rPr kumimoji="1" lang="zh-CN" altLang="en-US" sz="24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是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图像在位置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的灰度值</a:t>
                </a: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𝑞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是非负整数，表示矩的阶数</a:t>
                </a: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常用原始矩：</a:t>
                </a: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00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：图像的零阶矩，等于图像的总灰度值</a:t>
                </a: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：分别用于计算图像的质心坐标</a:t>
                </a: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55A0E9-C5F4-80BF-420B-08EB644FE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22" y="1926908"/>
                <a:ext cx="8291576" cy="4504627"/>
              </a:xfrm>
              <a:prstGeom prst="rect">
                <a:avLst/>
              </a:prstGeom>
              <a:blipFill>
                <a:blip r:embed="rId3"/>
                <a:stretch>
                  <a:fillRect l="-1176" t="-9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301D69F8-B9BA-CEB4-E48F-8B852D6A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635" y="1926740"/>
            <a:ext cx="2257425" cy="2066925"/>
          </a:xfrm>
          <a:prstGeom prst="rect">
            <a:avLst/>
          </a:prstGeom>
        </p:spPr>
      </p:pic>
      <p:pic>
        <p:nvPicPr>
          <p:cNvPr id="22" name="图片 21" descr="猫的脸&#10;&#10;描述已自动生成">
            <a:extLst>
              <a:ext uri="{FF2B5EF4-FFF2-40B4-BE49-F238E27FC236}">
                <a16:creationId xmlns:a16="http://schemas.microsoft.com/office/drawing/2014/main" id="{4A0A9E6A-A67F-A486-0EA2-9F8EA3E9F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393" l="4467" r="99504">
                        <a14:foregroundMark x1="17370" y1="12195" x2="5211" y2="52575"/>
                        <a14:foregroundMark x1="5211" y1="52575" x2="5955" y2="55556"/>
                        <a14:foregroundMark x1="26551" y1="6775" x2="77667" y2="1084"/>
                        <a14:foregroundMark x1="77667" y1="1084" x2="90074" y2="10569"/>
                        <a14:foregroundMark x1="89330" y1="12195" x2="95533" y2="5420"/>
                        <a14:foregroundMark x1="89330" y1="42818" x2="99504" y2="64770"/>
                        <a14:foregroundMark x1="99504" y1="64770" x2="98015" y2="68293"/>
                        <a14:foregroundMark x1="34988" y1="74526" x2="23821" y2="77236"/>
                        <a14:foregroundMark x1="16129" y1="75610" x2="16129" y2="75610"/>
                        <a14:foregroundMark x1="14392" y1="78049" x2="8189" y2="91599"/>
                        <a14:foregroundMark x1="8189" y1="91599" x2="7692" y2="94038"/>
                        <a14:foregroundMark x1="4467" y1="95393" x2="4467" y2="95393"/>
                        <a14:foregroundMark x1="58065" y1="40108" x2="80397" y2="51762"/>
                        <a14:foregroundMark x1="30769" y1="52304" x2="59553" y2="19241"/>
                        <a14:foregroundMark x1="48139" y1="44715" x2="35980" y2="452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6950" y="4311019"/>
            <a:ext cx="2215110" cy="20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5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图像的样本矩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FD5AE8-0603-8FB8-EF11-F7AC198CE433}"/>
              </a:ext>
            </a:extLst>
          </p:cNvPr>
          <p:cNvSpPr txBox="1"/>
          <p:nvPr/>
        </p:nvSpPr>
        <p:spPr>
          <a:xfrm>
            <a:off x="468223" y="1012510"/>
            <a:ext cx="8460623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图像矩是指图像的某些特定像素灰度的加权平均值（矩），或者是图像具有类似功能或意义的属性。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10A76-00A7-5046-01ED-7B576AAF1B3B}"/>
              </a:ext>
            </a:extLst>
          </p:cNvPr>
          <p:cNvSpPr txBox="1"/>
          <p:nvPr/>
        </p:nvSpPr>
        <p:spPr>
          <a:xfrm>
            <a:off x="3305803" y="2045803"/>
            <a:ext cx="2785462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55A0E9-C5F4-80BF-420B-08EB644FE117}"/>
                  </a:ext>
                </a:extLst>
              </p:cNvPr>
              <p:cNvSpPr txBox="1"/>
              <p:nvPr/>
            </p:nvSpPr>
            <p:spPr>
              <a:xfrm>
                <a:off x="468222" y="1926908"/>
                <a:ext cx="8291576" cy="450462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2.</a:t>
                </a:r>
                <a:r>
                  <a:rPr kumimoji="1" lang="zh-CN" altLang="en-US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中心矩</a:t>
                </a:r>
                <a:r>
                  <a:rPr kumimoji="1"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kumimoji="1" lang="zh-CN" altLang="en-US" sz="2400" dirty="0"/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是图像的质心坐标</a:t>
                </a: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l">
                  <a:lnSpc>
                    <a:spcPct val="150000"/>
                  </a:lnSpc>
                </a:pP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常用中心矩：</a:t>
                </a: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				</a:t>
                </a:r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二阶中心距</a:t>
                </a:r>
                <a:r>
                  <a:rPr kumimoji="1"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11</m:t>
                        </m:r>
                      </m:sub>
                    </m:sSub>
                  </m:oMath>
                </a14:m>
                <a:br>
                  <a:rPr kumimoji="1" lang="en-US" altLang="zh-CN" sz="24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</a:br>
                <a:r>
                  <a:rPr kumimoji="1"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常用于描述图像的形状特征，如方向性和散度。</a:t>
                </a:r>
                <a:endParaRPr kumimoji="1"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55A0E9-C5F4-80BF-420B-08EB644FE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22" y="1926908"/>
                <a:ext cx="8291576" cy="4504627"/>
              </a:xfrm>
              <a:prstGeom prst="rect">
                <a:avLst/>
              </a:prstGeom>
              <a:blipFill>
                <a:blip r:embed="rId3"/>
                <a:stretch>
                  <a:fillRect l="-1176" t="-9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穿着蓝色衣服的卡通人物&#10;&#10;中度可信度描述已自动生成">
            <a:extLst>
              <a:ext uri="{FF2B5EF4-FFF2-40B4-BE49-F238E27FC236}">
                <a16:creationId xmlns:a16="http://schemas.microsoft.com/office/drawing/2014/main" id="{F78290CA-ADBF-650E-2278-6FF370B2E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381" y="4179325"/>
            <a:ext cx="1226969" cy="2255640"/>
          </a:xfrm>
          <a:prstGeom prst="rect">
            <a:avLst/>
          </a:prstGeom>
        </p:spPr>
      </p:pic>
      <p:pic>
        <p:nvPicPr>
          <p:cNvPr id="6" name="图片 5" descr="张着嘴的狗&#10;&#10;描述已自动生成">
            <a:extLst>
              <a:ext uri="{FF2B5EF4-FFF2-40B4-BE49-F238E27FC236}">
                <a16:creationId xmlns:a16="http://schemas.microsoft.com/office/drawing/2014/main" id="{1D0DDBDF-6340-2D57-5406-A49613CB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867" y="1713487"/>
            <a:ext cx="1226970" cy="22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5F0E04-4206-6F79-A0F9-77650C341D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07" t="6863" r="9454" b="3421"/>
          <a:stretch/>
        </p:blipFill>
        <p:spPr>
          <a:xfrm>
            <a:off x="684107" y="1708625"/>
            <a:ext cx="7625514" cy="49237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一元线性回归的最小二乘拟合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10A76-00A7-5046-01ED-7B576AAF1B3B}"/>
              </a:ext>
            </a:extLst>
          </p:cNvPr>
          <p:cNvSpPr txBox="1"/>
          <p:nvPr/>
        </p:nvSpPr>
        <p:spPr>
          <a:xfrm>
            <a:off x="3305803" y="2045803"/>
            <a:ext cx="2785462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8C26CD-FE09-55F5-7235-4A7A666B529C}"/>
              </a:ext>
            </a:extLst>
          </p:cNvPr>
          <p:cNvSpPr txBox="1"/>
          <p:nvPr/>
        </p:nvSpPr>
        <p:spPr>
          <a:xfrm>
            <a:off x="468223" y="863498"/>
            <a:ext cx="8460623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生成带有随机噪声的样本数据集</a:t>
            </a:r>
            <a:b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用于演示一元线性回归模型的拟合效果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9D45964-15D4-F4E8-2454-DE0800178775}"/>
                  </a:ext>
                </a:extLst>
              </p:cNvPr>
              <p:cNvSpPr txBox="1"/>
              <p:nvPr/>
            </p:nvSpPr>
            <p:spPr>
              <a:xfrm>
                <a:off x="1235959" y="4805474"/>
                <a:ext cx="1336648" cy="33249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50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rgbClr val="FF0505"/>
                          </a:solidFill>
                          <a:latin typeface="Cambria Math" panose="02040503050406030204" pitchFamily="18" charset="0"/>
                        </a:rPr>
                        <m:t>=2.5</m:t>
                      </m:r>
                      <m:r>
                        <a:rPr kumimoji="1" lang="en-US" altLang="zh-CN" b="0" i="1" smtClean="0">
                          <a:solidFill>
                            <a:srgbClr val="FF050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505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kumimoji="1" lang="zh-CN" altLang="en-US" dirty="0">
                  <a:solidFill>
                    <a:srgbClr val="FF0505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9D45964-15D4-F4E8-2454-DE080017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59" y="4805474"/>
                <a:ext cx="1336648" cy="332494"/>
              </a:xfrm>
              <a:prstGeom prst="rect">
                <a:avLst/>
              </a:prstGeom>
              <a:blipFill>
                <a:blip r:embed="rId4"/>
                <a:stretch>
                  <a:fillRect l="-3167" r="-2715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0A05E49-178F-12AB-DC95-88746D67559D}"/>
                  </a:ext>
                </a:extLst>
              </p:cNvPr>
              <p:cNvSpPr txBox="1"/>
              <p:nvPr/>
            </p:nvSpPr>
            <p:spPr>
              <a:xfrm>
                <a:off x="2171295" y="5856002"/>
                <a:ext cx="1769459" cy="33249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007E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rgbClr val="007E00"/>
                          </a:solidFill>
                          <a:latin typeface="Cambria Math" panose="02040503050406030204" pitchFamily="18" charset="0"/>
                        </a:rPr>
                        <m:t>=2.51</m:t>
                      </m:r>
                      <m:r>
                        <a:rPr kumimoji="1" lang="en-US" altLang="zh-CN" b="0" i="1" smtClean="0">
                          <a:solidFill>
                            <a:srgbClr val="007E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007E00"/>
                          </a:solidFill>
                          <a:latin typeface="Cambria Math" panose="02040503050406030204" pitchFamily="18" charset="0"/>
                        </a:rPr>
                        <m:t>+3.98</m:t>
                      </m:r>
                    </m:oMath>
                  </m:oMathPara>
                </a14:m>
                <a:endParaRPr kumimoji="1" lang="zh-CN" altLang="en-US" dirty="0">
                  <a:solidFill>
                    <a:srgbClr val="007E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0A05E49-178F-12AB-DC95-88746D67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295" y="5856002"/>
                <a:ext cx="1769459" cy="332494"/>
              </a:xfrm>
              <a:prstGeom prst="rect">
                <a:avLst/>
              </a:prstGeom>
              <a:blipFill>
                <a:blip r:embed="rId5"/>
                <a:stretch>
                  <a:fillRect l="-2397" r="-2397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9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72951-F9FD-8521-2D94-DF57359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一元线性回归的梯度下降拟合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10A76-00A7-5046-01ED-7B576AAF1B3B}"/>
              </a:ext>
            </a:extLst>
          </p:cNvPr>
          <p:cNvSpPr txBox="1"/>
          <p:nvPr/>
        </p:nvSpPr>
        <p:spPr>
          <a:xfrm>
            <a:off x="3305803" y="2045803"/>
            <a:ext cx="2785462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kumimoji="1" lang="zh-CN" altLang="en-US" sz="2000" dirty="0"/>
          </a:p>
        </p:txBody>
      </p:sp>
      <p:pic>
        <p:nvPicPr>
          <p:cNvPr id="10" name="gradient_descent">
            <a:hlinkClick r:id="" action="ppaction://media"/>
            <a:extLst>
              <a:ext uri="{FF2B5EF4-FFF2-40B4-BE49-F238E27FC236}">
                <a16:creationId xmlns:a16="http://schemas.microsoft.com/office/drawing/2014/main" id="{CDAB3F58-3747-A7CB-0632-B855176FCC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456" t="7736" r="9774" b="7072"/>
          <a:stretch/>
        </p:blipFill>
        <p:spPr>
          <a:xfrm>
            <a:off x="722304" y="1708625"/>
            <a:ext cx="7793046" cy="4871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906EEEF-1DE8-17E3-DACC-ACF647157A48}"/>
                  </a:ext>
                </a:extLst>
              </p:cNvPr>
              <p:cNvSpPr txBox="1"/>
              <p:nvPr/>
            </p:nvSpPr>
            <p:spPr>
              <a:xfrm>
                <a:off x="6202260" y="5404425"/>
                <a:ext cx="2265679" cy="91440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0" tIns="0" rIns="0" bIns="0" rtlCol="0" anchor="ctr"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906EEEF-1DE8-17E3-DACC-ACF647157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60" y="5404425"/>
                <a:ext cx="2265679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3FCBDB1-34FA-C374-A7AF-2A809CB5CA83}"/>
              </a:ext>
            </a:extLst>
          </p:cNvPr>
          <p:cNvSpPr txBox="1"/>
          <p:nvPr/>
        </p:nvSpPr>
        <p:spPr>
          <a:xfrm>
            <a:off x="468223" y="910909"/>
            <a:ext cx="8460623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数据量较大时，可使用梯度下降法替代最小二乘法，逐步优化参数逼近最优拟合线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2CAA"/>
      </a:accent1>
      <a:accent2>
        <a:srgbClr val="ED7D31"/>
      </a:accent2>
      <a:accent3>
        <a:srgbClr val="99000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kumimoji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7359</TotalTime>
  <Words>807</Words>
  <Application>Microsoft Office PowerPoint</Application>
  <PresentationFormat>全屏显示(4:3)</PresentationFormat>
  <Paragraphs>159</Paragraphs>
  <Slides>15</Slides>
  <Notes>15</Notes>
  <HiddenSlides>0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Adobe Heiti Std R</vt:lpstr>
      <vt:lpstr>Hiragino Sans GB W3</vt:lpstr>
      <vt:lpstr>宋体</vt:lpstr>
      <vt:lpstr>微软雅黑</vt:lpstr>
      <vt:lpstr>微软雅黑</vt:lpstr>
      <vt:lpstr>楷体</vt:lpstr>
      <vt:lpstr>等线</vt:lpstr>
      <vt:lpstr>Arial</vt:lpstr>
      <vt:lpstr>Cambria Math</vt:lpstr>
      <vt:lpstr>Times New Roman</vt:lpstr>
      <vt:lpstr>Wingdings</vt:lpstr>
      <vt:lpstr>Office 主题​​</vt:lpstr>
      <vt:lpstr>人工智能和图像处理中的数学统计</vt:lpstr>
      <vt:lpstr>目录</vt:lpstr>
      <vt:lpstr>图像数据的处理方式</vt:lpstr>
      <vt:lpstr>RGB彩色图像分解</vt:lpstr>
      <vt:lpstr>RGB彩色图像分解</vt:lpstr>
      <vt:lpstr>图像的样本矩</vt:lpstr>
      <vt:lpstr>图像的样本矩</vt:lpstr>
      <vt:lpstr>一元线性回归的最小二乘拟合</vt:lpstr>
      <vt:lpstr>一元线性回归的梯度下降拟合</vt:lpstr>
      <vt:lpstr>非线性回归与神经网络拟合</vt:lpstr>
      <vt:lpstr>分类的本质：映射到可分离的特征空间</vt:lpstr>
      <vt:lpstr>神经网络的分类过程</vt:lpstr>
      <vt:lpstr>基于极大似然估计的分类损失函数求解</vt:lpstr>
      <vt:lpstr>SOTA：对比学习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Tian Lv</cp:lastModifiedBy>
  <cp:revision>672</cp:revision>
  <cp:lastPrinted>2018-09-14T15:34:13Z</cp:lastPrinted>
  <dcterms:created xsi:type="dcterms:W3CDTF">2018-08-22T08:31:05Z</dcterms:created>
  <dcterms:modified xsi:type="dcterms:W3CDTF">2024-10-30T02:23:26Z</dcterms:modified>
</cp:coreProperties>
</file>